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2" r:id="rId3"/>
    <p:sldId id="313" r:id="rId4"/>
    <p:sldId id="314" r:id="rId5"/>
    <p:sldId id="315" r:id="rId6"/>
    <p:sldId id="316" r:id="rId7"/>
    <p:sldId id="317" r:id="rId8"/>
    <p:sldId id="318" r:id="rId9"/>
    <p:sldId id="323" r:id="rId10"/>
    <p:sldId id="319" r:id="rId11"/>
    <p:sldId id="320" r:id="rId12"/>
    <p:sldId id="303" r:id="rId13"/>
    <p:sldId id="269" r:id="rId14"/>
    <p:sldId id="270" r:id="rId15"/>
    <p:sldId id="271" r:id="rId16"/>
    <p:sldId id="326" r:id="rId17"/>
    <p:sldId id="327" r:id="rId18"/>
    <p:sldId id="272" r:id="rId19"/>
    <p:sldId id="273" r:id="rId20"/>
    <p:sldId id="274" r:id="rId21"/>
    <p:sldId id="277" r:id="rId22"/>
    <p:sldId id="309" r:id="rId23"/>
    <p:sldId id="308" r:id="rId24"/>
    <p:sldId id="307" r:id="rId25"/>
    <p:sldId id="306" r:id="rId26"/>
    <p:sldId id="311" r:id="rId27"/>
    <p:sldId id="322" r:id="rId28"/>
    <p:sldId id="285" r:id="rId29"/>
    <p:sldId id="305" r:id="rId30"/>
    <p:sldId id="304" r:id="rId31"/>
    <p:sldId id="310" r:id="rId32"/>
    <p:sldId id="295" r:id="rId33"/>
    <p:sldId id="297" r:id="rId34"/>
    <p:sldId id="300" r:id="rId35"/>
    <p:sldId id="296" r:id="rId36"/>
    <p:sldId id="324" r:id="rId37"/>
    <p:sldId id="298" r:id="rId38"/>
    <p:sldId id="299" r:id="rId39"/>
    <p:sldId id="301" r:id="rId40"/>
    <p:sldId id="325" r:id="rId41"/>
    <p:sldId id="302" r:id="rId42"/>
  </p:sldIdLst>
  <p:sldSz cx="10160000" cy="7620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9" autoAdjust="0"/>
    <p:restoredTop sz="92832" autoAdjust="0"/>
  </p:normalViewPr>
  <p:slideViewPr>
    <p:cSldViewPr>
      <p:cViewPr>
        <p:scale>
          <a:sx n="62" d="100"/>
          <a:sy n="62" d="100"/>
        </p:scale>
        <p:origin x="-1068" y="-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84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55778-03F9-4437-9F6C-8F0130EDDD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863A9-CA10-4F53-AE92-0C74343E75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676275"/>
            <a:ext cx="2159000" cy="60975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676275"/>
            <a:ext cx="6324600" cy="60975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FC58B-B6AC-48E5-8930-6F66F925A8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C9011-B057-4B06-B751-BB6ED2A3E5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CCE31-D0EC-4356-8B31-9120FE4F3F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200275"/>
            <a:ext cx="4241800" cy="4573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2200275"/>
            <a:ext cx="4241800" cy="4573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5BE29-E285-44D0-B57E-ABE0CCD3E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59947-8DDA-4591-BD2C-26E43B1E9E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2C6EA-DAFF-49D5-B077-1D979E04CC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264F6-8D4A-4634-95F5-61AD4B8B5B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37E7D-7D31-4A88-8277-1AEDCCB2D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CFFA0-D81D-44F1-874B-E7068D994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A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676275"/>
            <a:ext cx="8636000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2200275"/>
            <a:ext cx="8636000" cy="457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942138"/>
            <a:ext cx="2117725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70275" y="6942138"/>
            <a:ext cx="321945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80275" y="6942138"/>
            <a:ext cx="2119313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9734123-113A-480C-88E4-B294ACABA8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restoneseismic.com/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ctrTitle"/>
          </p:nvPr>
        </p:nvSpPr>
        <p:spPr>
          <a:xfrm>
            <a:off x="889000" y="1219200"/>
            <a:ext cx="8442325" cy="4267200"/>
          </a:xfrm>
        </p:spPr>
        <p:txBody>
          <a:bodyPr lIns="0" tIns="0" rIns="0" bIns="0" anchor="t"/>
          <a:lstStyle/>
          <a:p>
            <a:pPr eaLnBrk="1" hangingPunct="1">
              <a:lnSpc>
                <a:spcPct val="95000"/>
              </a:lnSpc>
            </a:pPr>
            <a:r>
              <a:rPr lang="en-US" sz="4800" smtClean="0">
                <a:solidFill>
                  <a:srgbClr val="000000"/>
                </a:solidFill>
                <a:latin typeface="Arial" charset="0"/>
              </a:rPr>
              <a:t>Crestone</a:t>
            </a:r>
            <a:r>
              <a:rPr lang="en-US" smtClean="0"/>
              <a:t/>
            </a:r>
            <a:br>
              <a:rPr lang="en-US" smtClean="0"/>
            </a:br>
            <a:r>
              <a:rPr lang="en-US" sz="4800" smtClean="0">
                <a:solidFill>
                  <a:srgbClr val="000000"/>
                </a:solidFill>
                <a:latin typeface="Arial" charset="0"/>
              </a:rPr>
              <a:t>Seismic Software</a:t>
            </a:r>
            <a:r>
              <a:rPr lang="en-US" smtClean="0"/>
              <a:t/>
            </a:r>
            <a:br>
              <a:rPr lang="en-US" smtClean="0"/>
            </a:br>
            <a:r>
              <a:rPr lang="en-US" sz="4800" smtClean="0">
                <a:solidFill>
                  <a:srgbClr val="000000"/>
                </a:solidFill>
                <a:latin typeface="Arial" charset="0"/>
              </a:rPr>
              <a:t>Toolkit</a:t>
            </a:r>
            <a:r>
              <a:rPr lang="en-US" smtClean="0"/>
              <a:t/>
            </a:r>
            <a:br>
              <a:rPr lang="en-US" smtClean="0"/>
            </a:br>
            <a:r>
              <a:rPr lang="en-US" sz="4800" smtClean="0">
                <a:solidFill>
                  <a:srgbClr val="000000"/>
                </a:solidFill>
                <a:latin typeface="Arial" charset="0"/>
              </a:rPr>
              <a:t>2013</a:t>
            </a:r>
            <a:br>
              <a:rPr lang="en-US" sz="4800" smtClean="0">
                <a:solidFill>
                  <a:srgbClr val="000000"/>
                </a:solidFill>
                <a:latin typeface="Arial" charset="0"/>
              </a:rPr>
            </a:br>
            <a:r>
              <a:rPr lang="en-US" sz="480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4800" smtClean="0">
                <a:solidFill>
                  <a:srgbClr val="000000"/>
                </a:solidFill>
                <a:latin typeface="Arial" charset="0"/>
              </a:rPr>
            </a:br>
            <a:r>
              <a:rPr lang="en-US" sz="4800" smtClean="0">
                <a:solidFill>
                  <a:srgbClr val="000000"/>
                </a:solidFill>
                <a:latin typeface="Arial" charset="0"/>
              </a:rPr>
              <a:t>www.crestoneseismic.com</a:t>
            </a:r>
            <a:r>
              <a:rPr lang="en-US" smtClean="0"/>
              <a:t/>
            </a:r>
            <a:br>
              <a:rPr lang="en-US" smtClean="0"/>
            </a:br>
            <a:endParaRPr lang="en-US" sz="4800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6"/>
          <p:cNvSpPr txBox="1">
            <a:spLocks noChangeArrowheads="1"/>
          </p:cNvSpPr>
          <p:nvPr/>
        </p:nvSpPr>
        <p:spPr bwMode="auto">
          <a:xfrm>
            <a:off x="1041400" y="6858000"/>
            <a:ext cx="7459663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700">
                <a:solidFill>
                  <a:srgbClr val="000000"/>
                </a:solidFill>
                <a:latin typeface="Arial" charset="0"/>
              </a:rPr>
              <a:t>Dip/Azim Semblance - Enhancement - Prestack</a:t>
            </a:r>
          </a:p>
        </p:txBody>
      </p:sp>
      <p:pic>
        <p:nvPicPr>
          <p:cNvPr id="11267" name="Picture 6" descr="Dip Azim Semblance Coherence befor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400" y="914400"/>
            <a:ext cx="4114800" cy="570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7" descr="Dip Azim Semblance - Coherence afte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6200" y="914400"/>
            <a:ext cx="4108450" cy="567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2178050" y="7010400"/>
            <a:ext cx="7115175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700">
                <a:solidFill>
                  <a:srgbClr val="000000"/>
                </a:solidFill>
                <a:latin typeface="Arial" charset="0"/>
              </a:rPr>
              <a:t>Dip/Azimuth - Enhancement - Poststack</a:t>
            </a:r>
          </a:p>
        </p:txBody>
      </p:sp>
      <p:pic>
        <p:nvPicPr>
          <p:cNvPr id="12291" name="Picture 5" descr="Dip Azim Coherency Poststack Before 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00" y="152400"/>
            <a:ext cx="5715000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6" descr="Dip Azim Coherency Poststack After -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0" y="3505200"/>
            <a:ext cx="5791200" cy="348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2990850" y="6908800"/>
            <a:ext cx="6613525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700">
                <a:solidFill>
                  <a:srgbClr val="000000"/>
                </a:solidFill>
                <a:latin typeface="Arial" charset="0"/>
              </a:rPr>
              <a:t>Energy Envelope Scaling</a:t>
            </a:r>
          </a:p>
        </p:txBody>
      </p:sp>
      <p:pic>
        <p:nvPicPr>
          <p:cNvPr id="13315" name="Picture 5" descr="Energy Envelope Scalin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990600"/>
            <a:ext cx="9040813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6"/>
          <p:cNvSpPr txBox="1">
            <a:spLocks noChangeArrowheads="1"/>
          </p:cNvSpPr>
          <p:nvPr/>
        </p:nvSpPr>
        <p:spPr bwMode="auto">
          <a:xfrm>
            <a:off x="2279650" y="7112000"/>
            <a:ext cx="6427788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700">
                <a:solidFill>
                  <a:srgbClr val="000000"/>
                </a:solidFill>
                <a:latin typeface="Arial" charset="0"/>
              </a:rPr>
              <a:t>CDP Gather w/ Stretch Compensation</a:t>
            </a:r>
          </a:p>
        </p:txBody>
      </p:sp>
      <p:pic>
        <p:nvPicPr>
          <p:cNvPr id="14339" name="Picture 7" descr="leranch-cdp-i271-x204-kl-stretco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9000" y="990600"/>
            <a:ext cx="8243888" cy="575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6"/>
          <p:cNvSpPr txBox="1">
            <a:spLocks noChangeArrowheads="1"/>
          </p:cNvSpPr>
          <p:nvPr/>
        </p:nvSpPr>
        <p:spPr bwMode="auto">
          <a:xfrm>
            <a:off x="2482850" y="7010400"/>
            <a:ext cx="51069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700">
                <a:solidFill>
                  <a:srgbClr val="000000"/>
                </a:solidFill>
                <a:latin typeface="Arial" charset="0"/>
              </a:rPr>
              <a:t>Stack w/ Stretch Compensation</a:t>
            </a:r>
          </a:p>
        </p:txBody>
      </p:sp>
      <p:pic>
        <p:nvPicPr>
          <p:cNvPr id="15363" name="Picture 6" descr="stack w-o stretch com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0" y="228600"/>
            <a:ext cx="465296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7" descr="stack with stretch com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7600" y="228600"/>
            <a:ext cx="46672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2482850" y="7112000"/>
            <a:ext cx="5508625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700">
                <a:solidFill>
                  <a:srgbClr val="000000"/>
                </a:solidFill>
                <a:latin typeface="Arial" charset="0"/>
              </a:rPr>
              <a:t>Stack w/ Stretch Compensation</a:t>
            </a:r>
          </a:p>
        </p:txBody>
      </p:sp>
      <p:pic>
        <p:nvPicPr>
          <p:cNvPr id="16387" name="Picture 5" descr="stack 2 with stretch com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9000" y="838200"/>
            <a:ext cx="8340725" cy="591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04800"/>
            <a:ext cx="9144000" cy="632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803650" y="6908800"/>
            <a:ext cx="2419350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700">
                <a:solidFill>
                  <a:srgbClr val="000000"/>
                </a:solidFill>
                <a:latin typeface="Arial" charset="0"/>
              </a:rPr>
              <a:t>Block Moveout</a:t>
            </a:r>
          </a:p>
        </p:txBody>
      </p:sp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584200" y="6934200"/>
            <a:ext cx="2362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Arial" charset="0"/>
                <a:cs typeface="Arial" charset="0"/>
              </a:rPr>
              <a:t>               After</a:t>
            </a:r>
          </a:p>
        </p:txBody>
      </p:sp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6832600" y="68580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Arial" charset="0"/>
                <a:cs typeface="Arial" charset="0"/>
              </a:rPr>
              <a:t>Before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508000" y="5105400"/>
            <a:ext cx="4114800" cy="533400"/>
          </a:xfrm>
        </p:spPr>
        <p:txBody>
          <a:bodyPr/>
          <a:lstStyle/>
          <a:p>
            <a:r>
              <a:rPr lang="en-US" sz="2700" smtClean="0">
                <a:latin typeface="Arial" charset="0"/>
                <a:cs typeface="Arial" charset="0"/>
              </a:rPr>
              <a:t>Stack before VELRESA</a:t>
            </a:r>
          </a:p>
        </p:txBody>
      </p:sp>
      <p:pic>
        <p:nvPicPr>
          <p:cNvPr id="18435" name="Picture 2" descr="C:\Users\Denny\Documents\My Business\Jensen\More Temp Graphics\boktukola3d-iline525-stac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3200" y="1066800"/>
            <a:ext cx="4900613" cy="3743325"/>
          </a:xfrm>
          <a:noFill/>
        </p:spPr>
      </p:pic>
      <p:pic>
        <p:nvPicPr>
          <p:cNvPr id="18436" name="Picture 3" descr="C:\Users\Denny\Documents\My Business\Jensen\More Temp Graphics\boktukola3d-iline525-velresa-stac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1066800"/>
            <a:ext cx="4953000" cy="37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6"/>
          <p:cNvSpPr txBox="1">
            <a:spLocks noChangeArrowheads="1"/>
          </p:cNvSpPr>
          <p:nvPr/>
        </p:nvSpPr>
        <p:spPr bwMode="auto">
          <a:xfrm>
            <a:off x="5232400" y="5105400"/>
            <a:ext cx="44196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700">
                <a:latin typeface="Arial" charset="0"/>
                <a:cs typeface="Arial" charset="0"/>
              </a:rPr>
              <a:t>   Stack After  VELRESA</a:t>
            </a:r>
          </a:p>
        </p:txBody>
      </p:sp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1270000" y="6248400"/>
            <a:ext cx="77724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700">
                <a:latin typeface="Arial" charset="0"/>
                <a:cs typeface="Arial" charset="0"/>
              </a:rPr>
              <a:t>Azimuthal Velocity Residual Analysis - VELRESA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3194050" y="7112000"/>
            <a:ext cx="6110288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700">
                <a:solidFill>
                  <a:srgbClr val="000000"/>
                </a:solidFill>
                <a:latin typeface="Arial" charset="0"/>
              </a:rPr>
              <a:t>Spectral Decomposition</a:t>
            </a:r>
          </a:p>
        </p:txBody>
      </p:sp>
      <p:pic>
        <p:nvPicPr>
          <p:cNvPr id="19459" name="Picture 5" descr="blaine3d-specdecomp-38hz-hor11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0600" y="228600"/>
            <a:ext cx="5741988" cy="662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1873250" y="7112000"/>
            <a:ext cx="7427913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700">
                <a:solidFill>
                  <a:srgbClr val="000000"/>
                </a:solidFill>
                <a:latin typeface="Arial" charset="0"/>
              </a:rPr>
              <a:t>Volumetric Curvature w/ Ellipticity overlay</a:t>
            </a:r>
          </a:p>
        </p:txBody>
      </p:sp>
      <p:pic>
        <p:nvPicPr>
          <p:cNvPr id="20483" name="Picture 5" descr="Volumetric Curvature w Elilipticity overla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9200" y="533400"/>
            <a:ext cx="5257800" cy="621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6"/>
          <p:cNvSpPr txBox="1">
            <a:spLocks noChangeArrowheads="1"/>
          </p:cNvSpPr>
          <p:nvPr/>
        </p:nvSpPr>
        <p:spPr bwMode="auto">
          <a:xfrm>
            <a:off x="2336800" y="6834188"/>
            <a:ext cx="5626100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700">
                <a:solidFill>
                  <a:srgbClr val="000000"/>
                </a:solidFill>
                <a:latin typeface="Arial" charset="0"/>
              </a:rPr>
              <a:t>3D High Frequency Enhancement</a:t>
            </a:r>
          </a:p>
        </p:txBody>
      </p:sp>
      <p:pic>
        <p:nvPicPr>
          <p:cNvPr id="3075" name="Picture 6" descr="3D high freq anal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4800" y="762000"/>
            <a:ext cx="41386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7" descr="3D high freq anal -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762000"/>
            <a:ext cx="4114800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1757363" y="7112000"/>
            <a:ext cx="7232650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700">
                <a:solidFill>
                  <a:srgbClr val="000000"/>
                </a:solidFill>
                <a:latin typeface="Arial" charset="0"/>
              </a:rPr>
              <a:t>Volumetric Curvature 'Most Positive' exp: 0.1</a:t>
            </a:r>
          </a:p>
        </p:txBody>
      </p:sp>
      <p:pic>
        <p:nvPicPr>
          <p:cNvPr id="21507" name="Picture 5" descr="Volumetric Curvature Most Positive exp 0.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0" y="457200"/>
            <a:ext cx="6648450" cy="633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3600450" y="7010400"/>
            <a:ext cx="6110288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700">
                <a:solidFill>
                  <a:srgbClr val="000000"/>
                </a:solidFill>
                <a:latin typeface="Arial" charset="0"/>
              </a:rPr>
              <a:t>Offset Time Scaling</a:t>
            </a:r>
            <a:endParaRPr lang="en-US"/>
          </a:p>
          <a:p>
            <a:pPr>
              <a:lnSpc>
                <a:spcPct val="95000"/>
              </a:lnSpc>
            </a:pPr>
            <a:endParaRPr lang="en-US" sz="27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2531" name="Picture 5" descr="Offset time scalin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5200" y="914400"/>
            <a:ext cx="8299450" cy="564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5"/>
          <p:cNvSpPr txBox="1">
            <a:spLocks noChangeArrowheads="1"/>
          </p:cNvSpPr>
          <p:nvPr/>
        </p:nvSpPr>
        <p:spPr bwMode="auto">
          <a:xfrm>
            <a:off x="2787650" y="7010400"/>
            <a:ext cx="51069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700">
                <a:solidFill>
                  <a:srgbClr val="000000"/>
                </a:solidFill>
                <a:latin typeface="Arial" charset="0"/>
              </a:rPr>
              <a:t>ProMAX Horizon Picking</a:t>
            </a:r>
          </a:p>
        </p:txBody>
      </p:sp>
      <p:pic>
        <p:nvPicPr>
          <p:cNvPr id="23555" name="Picture 5" descr="ProMAX Horizon Pickin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00" y="533400"/>
            <a:ext cx="7772400" cy="599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5"/>
          <p:cNvSpPr txBox="1">
            <a:spLocks noChangeArrowheads="1"/>
          </p:cNvSpPr>
          <p:nvPr/>
        </p:nvSpPr>
        <p:spPr bwMode="auto">
          <a:xfrm>
            <a:off x="2990850" y="6908800"/>
            <a:ext cx="497205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700">
                <a:solidFill>
                  <a:srgbClr val="000000"/>
                </a:solidFill>
                <a:latin typeface="Arial" charset="0"/>
              </a:rPr>
              <a:t>First Break Picking</a:t>
            </a:r>
          </a:p>
        </p:txBody>
      </p:sp>
      <p:pic>
        <p:nvPicPr>
          <p:cNvPr id="24579" name="Picture 5" descr="First break pickin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5200" y="838200"/>
            <a:ext cx="8389938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5"/>
          <p:cNvSpPr txBox="1">
            <a:spLocks noChangeArrowheads="1"/>
          </p:cNvSpPr>
          <p:nvPr/>
        </p:nvSpPr>
        <p:spPr bwMode="auto">
          <a:xfrm>
            <a:off x="2482850" y="7010400"/>
            <a:ext cx="5089525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700">
                <a:solidFill>
                  <a:srgbClr val="000000"/>
                </a:solidFill>
                <a:latin typeface="Arial" charset="0"/>
              </a:rPr>
              <a:t>Mapper during Velocity Analysis</a:t>
            </a:r>
          </a:p>
        </p:txBody>
      </p:sp>
      <p:pic>
        <p:nvPicPr>
          <p:cNvPr id="25603" name="Picture 5" descr="Mapper during velocity analysi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3400" y="333375"/>
            <a:ext cx="6019800" cy="638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5"/>
          <p:cNvSpPr txBox="1">
            <a:spLocks noChangeArrowheads="1"/>
          </p:cNvSpPr>
          <p:nvPr/>
        </p:nvSpPr>
        <p:spPr bwMode="auto">
          <a:xfrm>
            <a:off x="2990850" y="7010400"/>
            <a:ext cx="52070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700">
                <a:solidFill>
                  <a:srgbClr val="000000"/>
                </a:solidFill>
                <a:latin typeface="Arial" charset="0"/>
              </a:rPr>
              <a:t>Mapper 3D Attribute Plot</a:t>
            </a:r>
            <a:endParaRPr lang="en-US"/>
          </a:p>
          <a:p>
            <a:pPr>
              <a:lnSpc>
                <a:spcPct val="95000"/>
              </a:lnSpc>
            </a:pPr>
            <a:endParaRPr lang="en-US" sz="27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6627" name="Picture 5" descr="3D attribute plo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7388" y="838200"/>
            <a:ext cx="6170612" cy="587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5"/>
          <p:cNvSpPr txBox="1">
            <a:spLocks noChangeArrowheads="1"/>
          </p:cNvSpPr>
          <p:nvPr/>
        </p:nvSpPr>
        <p:spPr bwMode="auto">
          <a:xfrm>
            <a:off x="2787650" y="7010400"/>
            <a:ext cx="51069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700">
                <a:solidFill>
                  <a:srgbClr val="000000"/>
                </a:solidFill>
                <a:latin typeface="Arial" charset="0"/>
              </a:rPr>
              <a:t>Mapper Attribute Draw</a:t>
            </a:r>
          </a:p>
        </p:txBody>
      </p:sp>
      <p:pic>
        <p:nvPicPr>
          <p:cNvPr id="27651" name="Picture 5" descr="Mapper Attribuet Dra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8200" y="533400"/>
            <a:ext cx="5943600" cy="598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5"/>
          <p:cNvSpPr txBox="1">
            <a:spLocks noChangeArrowheads="1"/>
          </p:cNvSpPr>
          <p:nvPr/>
        </p:nvSpPr>
        <p:spPr bwMode="auto">
          <a:xfrm>
            <a:off x="1879600" y="6858000"/>
            <a:ext cx="6581775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700">
                <a:solidFill>
                  <a:srgbClr val="000000"/>
                </a:solidFill>
                <a:latin typeface="Arial" charset="0"/>
              </a:rPr>
              <a:t>Semblance Velocity Analysis with ETA</a:t>
            </a:r>
          </a:p>
        </p:txBody>
      </p:sp>
      <p:pic>
        <p:nvPicPr>
          <p:cNvPr id="28675" name="Picture 5" descr="Semblance Velocity Analysi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600" y="457200"/>
            <a:ext cx="8859838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5"/>
          <p:cNvSpPr txBox="1">
            <a:spLocks noChangeArrowheads="1"/>
          </p:cNvSpPr>
          <p:nvPr/>
        </p:nvSpPr>
        <p:spPr bwMode="auto">
          <a:xfrm>
            <a:off x="3397250" y="7112000"/>
            <a:ext cx="7015163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700">
                <a:solidFill>
                  <a:srgbClr val="000000"/>
                </a:solidFill>
                <a:latin typeface="Arial" charset="0"/>
              </a:rPr>
              <a:t>Velocity Profile</a:t>
            </a:r>
            <a:endParaRPr lang="en-US"/>
          </a:p>
          <a:p>
            <a:pPr>
              <a:lnSpc>
                <a:spcPct val="95000"/>
              </a:lnSpc>
            </a:pPr>
            <a:endParaRPr lang="en-US" sz="27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9699" name="Picture 5" descr="Velocity profil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2400" y="533400"/>
            <a:ext cx="7467600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5"/>
          <p:cNvSpPr txBox="1">
            <a:spLocks noChangeArrowheads="1"/>
          </p:cNvSpPr>
          <p:nvPr/>
        </p:nvSpPr>
        <p:spPr bwMode="auto">
          <a:xfrm>
            <a:off x="3092450" y="7112000"/>
            <a:ext cx="3465513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700">
                <a:solidFill>
                  <a:srgbClr val="000000"/>
                </a:solidFill>
                <a:latin typeface="Arial" charset="0"/>
              </a:rPr>
              <a:t>CVS Velocity Analysis</a:t>
            </a:r>
          </a:p>
        </p:txBody>
      </p:sp>
      <p:pic>
        <p:nvPicPr>
          <p:cNvPr id="30723" name="Picture 5" descr="CVS Velocity Analysi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4088" y="762000"/>
            <a:ext cx="7859712" cy="580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5"/>
          <p:cNvSpPr txBox="1">
            <a:spLocks noChangeArrowheads="1"/>
          </p:cNvSpPr>
          <p:nvPr/>
        </p:nvSpPr>
        <p:spPr bwMode="auto">
          <a:xfrm>
            <a:off x="2686050" y="7010400"/>
            <a:ext cx="530701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700">
                <a:solidFill>
                  <a:srgbClr val="000000"/>
                </a:solidFill>
                <a:latin typeface="Arial" charset="0"/>
              </a:rPr>
              <a:t>Normal Stack - Marcellus Shale</a:t>
            </a:r>
          </a:p>
        </p:txBody>
      </p:sp>
      <p:pic>
        <p:nvPicPr>
          <p:cNvPr id="4099" name="Picture 5" descr="Low res Marcellus Shal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00" y="685800"/>
            <a:ext cx="7575550" cy="567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113" y="381000"/>
            <a:ext cx="8867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5"/>
          <p:cNvSpPr txBox="1">
            <a:spLocks noChangeArrowheads="1"/>
          </p:cNvSpPr>
          <p:nvPr/>
        </p:nvSpPr>
        <p:spPr bwMode="auto">
          <a:xfrm>
            <a:off x="2787650" y="6705600"/>
            <a:ext cx="5202238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700">
                <a:solidFill>
                  <a:srgbClr val="000000"/>
                </a:solidFill>
                <a:latin typeface="Arial" charset="0"/>
              </a:rPr>
              <a:t>ASCII Geometry Loading</a:t>
            </a:r>
          </a:p>
        </p:txBody>
      </p:sp>
      <p:pic>
        <p:nvPicPr>
          <p:cNvPr id="32771" name="Picture 5" descr="ASCII Geometry Loadin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5200" y="762000"/>
            <a:ext cx="8242300" cy="532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ChangeArrowheads="1"/>
          </p:cNvSpPr>
          <p:nvPr>
            <p:ph type="ctrTitle"/>
          </p:nvPr>
        </p:nvSpPr>
        <p:spPr>
          <a:xfrm>
            <a:off x="889000" y="685800"/>
            <a:ext cx="8442325" cy="6248400"/>
          </a:xfrm>
        </p:spPr>
        <p:txBody>
          <a:bodyPr lIns="0" tIns="0" rIns="0" bIns="0" anchor="t"/>
          <a:lstStyle/>
          <a:p>
            <a:pPr algn="l"/>
            <a:r>
              <a:rPr lang="en-US" sz="3600" b="1" smtClean="0"/>
              <a:t>			Velocity Analysis</a:t>
            </a:r>
            <a:r>
              <a:rPr lang="en-US" sz="3200" b="1" smtClean="0"/>
              <a:t/>
            </a:r>
            <a:br>
              <a:rPr lang="en-US" sz="3200" b="1" smtClean="0"/>
            </a:br>
            <a:r>
              <a:rPr lang="en-US" sz="3200" b="1" smtClean="0"/>
              <a:t/>
            </a:r>
            <a:br>
              <a:rPr lang="en-US" sz="3200" b="1" smtClean="0"/>
            </a:br>
            <a:r>
              <a:rPr lang="en-US" sz="3200" b="1" smtClean="0"/>
              <a:t> </a:t>
            </a:r>
            <a:r>
              <a:rPr lang="en-US" sz="3000" b="1" smtClean="0"/>
              <a:t>- Azimuthal Velocity Residual Analysis (Velresa)</a:t>
            </a:r>
            <a:r>
              <a:rPr lang="en-US" sz="3000" smtClean="0"/>
              <a:t> </a:t>
            </a:r>
            <a:br>
              <a:rPr lang="en-US" sz="3000" smtClean="0"/>
            </a:br>
            <a:r>
              <a:rPr lang="en-US" sz="3000" smtClean="0"/>
              <a:t> - </a:t>
            </a:r>
            <a:r>
              <a:rPr lang="en-US" sz="3000" b="1" smtClean="0"/>
              <a:t>VAZ Tool</a:t>
            </a:r>
            <a:r>
              <a:rPr lang="en-US" sz="3000" smtClean="0"/>
              <a:t> </a:t>
            </a:r>
            <a:br>
              <a:rPr lang="en-US" sz="3000" smtClean="0"/>
            </a:br>
            <a:r>
              <a:rPr lang="en-US" sz="3000" smtClean="0"/>
              <a:t> - </a:t>
            </a:r>
            <a:r>
              <a:rPr lang="en-US" sz="3000" b="1" smtClean="0"/>
              <a:t>CVS Velocity Analysis </a:t>
            </a:r>
            <a:r>
              <a:rPr lang="en-US" sz="3000" smtClean="0"/>
              <a:t>(found in Seismic Display)</a:t>
            </a:r>
            <a:br>
              <a:rPr lang="en-US" sz="3000" smtClean="0"/>
            </a:br>
            <a:r>
              <a:rPr lang="en-US" sz="3000" smtClean="0"/>
              <a:t> - </a:t>
            </a:r>
            <a:r>
              <a:rPr lang="en-US" sz="3000" b="1" smtClean="0"/>
              <a:t>Semblance Velocity Analysis w/Interactive -    	ETA Velocity Analysis</a:t>
            </a:r>
            <a:r>
              <a:rPr lang="en-US" sz="3000" smtClean="0"/>
              <a:t> </a:t>
            </a:r>
            <a:br>
              <a:rPr lang="en-US" sz="3000" smtClean="0"/>
            </a:br>
            <a:r>
              <a:rPr lang="en-US" sz="3000" smtClean="0"/>
              <a:t> - </a:t>
            </a:r>
            <a:r>
              <a:rPr lang="en-US" sz="3000" b="1" smtClean="0"/>
              <a:t>Normal Moveout </a:t>
            </a:r>
            <a:r>
              <a:rPr lang="en-US" sz="3000" smtClean="0"/>
              <a:t/>
            </a:r>
            <a:br>
              <a:rPr lang="en-US" sz="3000" smtClean="0"/>
            </a:br>
            <a:r>
              <a:rPr lang="en-US" sz="3000" smtClean="0"/>
              <a:t> - </a:t>
            </a:r>
            <a:r>
              <a:rPr lang="en-US" sz="3000" b="1" smtClean="0"/>
              <a:t>Block Move-Out (Blockem)</a:t>
            </a:r>
            <a:r>
              <a:rPr lang="en-US" sz="3000" smtClean="0"/>
              <a:t/>
            </a:r>
            <a:br>
              <a:rPr lang="en-US" sz="3000" smtClean="0"/>
            </a:br>
            <a:r>
              <a:rPr lang="en-US" sz="3000" smtClean="0"/>
              <a:t> - </a:t>
            </a:r>
            <a:r>
              <a:rPr lang="en-US" sz="3000" b="1" smtClean="0"/>
              <a:t>Paint CVS Stack</a:t>
            </a:r>
            <a:r>
              <a:rPr lang="en-US" sz="3000" smtClean="0"/>
              <a:t> </a:t>
            </a:r>
            <a:br>
              <a:rPr lang="en-US" sz="3000" smtClean="0"/>
            </a:br>
            <a:r>
              <a:rPr lang="en-US" sz="3000" smtClean="0"/>
              <a:t> - </a:t>
            </a:r>
            <a:r>
              <a:rPr lang="en-US" sz="3000" b="1" smtClean="0"/>
              <a:t>Wavelet Stretch Compensation (Stretcomp)</a:t>
            </a:r>
            <a:r>
              <a:rPr lang="en-US" sz="3000" smtClean="0"/>
              <a:t> </a:t>
            </a:r>
            <a:br>
              <a:rPr lang="en-US" sz="3000" smtClean="0"/>
            </a:br>
            <a:r>
              <a:rPr lang="en-US" sz="3000" smtClean="0"/>
              <a:t> - </a:t>
            </a:r>
            <a:r>
              <a:rPr lang="en-US" sz="3000" b="1" smtClean="0"/>
              <a:t>Velocity Profile</a:t>
            </a:r>
            <a:r>
              <a:rPr lang="en-US" sz="30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ChangeArrowheads="1"/>
          </p:cNvSpPr>
          <p:nvPr>
            <p:ph type="ctrTitle"/>
          </p:nvPr>
        </p:nvSpPr>
        <p:spPr>
          <a:xfrm>
            <a:off x="889000" y="685800"/>
            <a:ext cx="8442325" cy="6248400"/>
          </a:xfrm>
        </p:spPr>
        <p:txBody>
          <a:bodyPr lIns="0" tIns="0" rIns="0" bIns="0" anchor="t"/>
          <a:lstStyle/>
          <a:p>
            <a:pPr algn="l"/>
            <a:r>
              <a:rPr lang="en-US" sz="4000" b="1" dirty="0" smtClean="0"/>
              <a:t>		</a:t>
            </a:r>
            <a:br>
              <a:rPr lang="en-US" sz="4000" b="1" dirty="0" smtClean="0"/>
            </a:br>
            <a:r>
              <a:rPr lang="en-US" sz="4000" b="1" dirty="0" smtClean="0"/>
              <a:t>	Frequency Enhancement</a:t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3200" b="1" dirty="0" smtClean="0"/>
              <a:t> - 3D High Frequency Enhancement (Homer)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 </a:t>
            </a:r>
            <a:r>
              <a:rPr lang="en-US" sz="3200" b="1" dirty="0" smtClean="0"/>
              <a:t>- Hi Res RHO Filter (RHO)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ChangeArrowheads="1"/>
          </p:cNvSpPr>
          <p:nvPr>
            <p:ph type="ctrTitle"/>
          </p:nvPr>
        </p:nvSpPr>
        <p:spPr>
          <a:xfrm>
            <a:off x="889000" y="685800"/>
            <a:ext cx="8442325" cy="6248400"/>
          </a:xfrm>
        </p:spPr>
        <p:txBody>
          <a:bodyPr lIns="0" tIns="0" rIns="0" bIns="0" anchor="t"/>
          <a:lstStyle/>
          <a:p>
            <a:pPr algn="l"/>
            <a:r>
              <a:rPr lang="en-US" sz="4000" b="1" smtClean="0"/>
              <a:t/>
            </a:r>
            <a:br>
              <a:rPr lang="en-US" sz="4000" b="1" smtClean="0"/>
            </a:br>
            <a:r>
              <a:rPr lang="en-US" sz="4000" b="1" smtClean="0"/>
              <a:t>		</a:t>
            </a:r>
            <a:r>
              <a:rPr lang="en-US" sz="3600" b="1" smtClean="0"/>
              <a:t>Seismic Attributes</a:t>
            </a:r>
            <a:br>
              <a:rPr lang="en-US" sz="3600" b="1" smtClean="0"/>
            </a:br>
            <a:r>
              <a:rPr lang="en-US" sz="4000" smtClean="0"/>
              <a:t> </a:t>
            </a:r>
            <a:br>
              <a:rPr lang="en-US" sz="4000" smtClean="0"/>
            </a:br>
            <a:r>
              <a:rPr lang="en-US" sz="4000" smtClean="0"/>
              <a:t> - </a:t>
            </a:r>
            <a:r>
              <a:rPr lang="en-US" sz="3200" b="1" smtClean="0"/>
              <a:t>3D Volumetric Curvature (Curvy)</a:t>
            </a:r>
            <a:r>
              <a:rPr lang="en-US" sz="3200" smtClean="0"/>
              <a:t>  </a:t>
            </a:r>
            <a:br>
              <a:rPr lang="en-US" sz="3200" smtClean="0"/>
            </a:br>
            <a:r>
              <a:rPr lang="en-US" sz="3200" smtClean="0"/>
              <a:t> - </a:t>
            </a:r>
            <a:r>
              <a:rPr lang="en-US" sz="3200" b="1" smtClean="0"/>
              <a:t>Azimuthal Velocity Residual Analysis 	(Velresa)</a:t>
            </a:r>
            <a:r>
              <a:rPr lang="en-US" sz="3200" smtClean="0"/>
              <a:t> </a:t>
            </a:r>
            <a:br>
              <a:rPr lang="en-US" sz="3200" smtClean="0"/>
            </a:br>
            <a:r>
              <a:rPr lang="en-US" sz="3200" smtClean="0"/>
              <a:t> - </a:t>
            </a:r>
            <a:r>
              <a:rPr lang="en-US" sz="3200" b="1" smtClean="0"/>
              <a:t>VAZ Tool</a:t>
            </a:r>
            <a:r>
              <a:rPr lang="en-US" sz="3200" smtClean="0"/>
              <a:t> </a:t>
            </a:r>
            <a:br>
              <a:rPr lang="en-US" sz="3200" smtClean="0"/>
            </a:br>
            <a:r>
              <a:rPr lang="en-US" sz="3200" smtClean="0"/>
              <a:t> - </a:t>
            </a:r>
            <a:r>
              <a:rPr lang="en-US" sz="3200" b="1" smtClean="0"/>
              <a:t>Spectral Decomposition</a:t>
            </a:r>
            <a:br>
              <a:rPr lang="en-US" sz="3200" b="1" smtClean="0"/>
            </a:br>
            <a:r>
              <a:rPr lang="en-US" sz="3200" b="1" smtClean="0"/>
              <a:t> - Spectral Decomposition Scaling</a:t>
            </a:r>
            <a:endParaRPr lang="en-US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ChangeArrowheads="1"/>
          </p:cNvSpPr>
          <p:nvPr>
            <p:ph type="ctrTitle"/>
          </p:nvPr>
        </p:nvSpPr>
        <p:spPr>
          <a:xfrm>
            <a:off x="889000" y="685800"/>
            <a:ext cx="8442325" cy="6248400"/>
          </a:xfrm>
        </p:spPr>
        <p:txBody>
          <a:bodyPr lIns="0" tIns="0" rIns="0" bIns="0" anchor="t"/>
          <a:lstStyle/>
          <a:p>
            <a:pPr algn="l"/>
            <a:r>
              <a:rPr lang="en-US" sz="4000" b="1" smtClean="0"/>
              <a:t>		</a:t>
            </a:r>
            <a:br>
              <a:rPr lang="en-US" sz="4000" b="1" smtClean="0"/>
            </a:br>
            <a:r>
              <a:rPr lang="en-US" sz="4000" b="1" smtClean="0"/>
              <a:t>		Noise Reduction</a:t>
            </a:r>
            <a:br>
              <a:rPr lang="en-US" sz="4000" b="1" smtClean="0"/>
            </a:br>
            <a:r>
              <a:rPr lang="en-US" sz="3200" b="1" smtClean="0"/>
              <a:t> - 3D Wavenumber Noise Suppression (Wavy)</a:t>
            </a:r>
            <a:r>
              <a:rPr lang="en-US" sz="3200" smtClean="0"/>
              <a:t> </a:t>
            </a:r>
            <a:br>
              <a:rPr lang="en-US" sz="3200" smtClean="0"/>
            </a:br>
            <a:r>
              <a:rPr lang="en-US" sz="3200" smtClean="0"/>
              <a:t> - </a:t>
            </a:r>
            <a:r>
              <a:rPr lang="en-US" sz="3200" b="1" smtClean="0"/>
              <a:t>Dip/Azimuth Semblance and Enhancement 	Filter (Dazzle) </a:t>
            </a:r>
            <a:r>
              <a:rPr lang="en-US" sz="3200" smtClean="0"/>
              <a:t> 						                       - </a:t>
            </a:r>
            <a:r>
              <a:rPr lang="en-US" sz="3200" b="1" smtClean="0"/>
              <a:t>TFD Noise Removal (TFDNoise)</a:t>
            </a:r>
            <a:r>
              <a:rPr lang="en-US" sz="3200" smtClean="0"/>
              <a:t>.</a:t>
            </a:r>
            <a:br>
              <a:rPr lang="en-US" sz="3200" smtClean="0"/>
            </a:br>
            <a:r>
              <a:rPr lang="en-US" sz="3200" smtClean="0"/>
              <a:t> - </a:t>
            </a:r>
            <a:r>
              <a:rPr lang="en-US" sz="3200" b="1" smtClean="0"/>
              <a:t>Low Frequency Kx-Ky Filter (Freqxy)</a:t>
            </a:r>
            <a:r>
              <a:rPr lang="en-US" sz="3200" smtClean="0"/>
              <a:t> </a:t>
            </a:r>
            <a:br>
              <a:rPr lang="en-US" sz="3200" smtClean="0"/>
            </a:br>
            <a:r>
              <a:rPr lang="en-US" sz="3200" smtClean="0"/>
              <a:t> - </a:t>
            </a:r>
            <a:r>
              <a:rPr lang="en-US" sz="3200" b="1" smtClean="0"/>
              <a:t>Multi-Channel Adaptive Subtraction 	(Subtract)</a:t>
            </a:r>
            <a:r>
              <a:rPr lang="en-US" sz="3200" smtClean="0"/>
              <a:t> </a:t>
            </a:r>
            <a:br>
              <a:rPr lang="en-US" sz="3200" smtClean="0"/>
            </a:br>
            <a:r>
              <a:rPr lang="en-US" sz="3200" smtClean="0"/>
              <a:t> - </a:t>
            </a:r>
            <a:r>
              <a:rPr lang="en-US" sz="3200" b="1" smtClean="0"/>
              <a:t>Ring Removal (Ringy)</a:t>
            </a:r>
            <a:r>
              <a:rPr lang="en-US" sz="3200" smtClean="0"/>
              <a:t> </a:t>
            </a:r>
            <a:br>
              <a:rPr lang="en-US" sz="3200" smtClean="0"/>
            </a:br>
            <a:r>
              <a:rPr lang="en-US" sz="3200" smtClean="0"/>
              <a:t> - </a:t>
            </a:r>
            <a:r>
              <a:rPr lang="en-US" sz="3200" b="1" smtClean="0"/>
              <a:t>Smoothing/Edge Filters</a:t>
            </a:r>
            <a:r>
              <a:rPr lang="en-US" sz="3200" smtClean="0"/>
              <a:t> </a:t>
            </a:r>
            <a:br>
              <a:rPr lang="en-US" sz="3200" smtClean="0"/>
            </a:br>
            <a:r>
              <a:rPr lang="en-US" sz="3200" smtClean="0"/>
              <a:t> - </a:t>
            </a:r>
            <a:r>
              <a:rPr lang="en-US" sz="3200" b="1" smtClean="0"/>
              <a:t>FXY Interpolation</a:t>
            </a:r>
            <a:endParaRPr lang="en-US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ChangeArrowheads="1"/>
          </p:cNvSpPr>
          <p:nvPr>
            <p:ph type="ctrTitle"/>
          </p:nvPr>
        </p:nvSpPr>
        <p:spPr>
          <a:xfrm>
            <a:off x="889000" y="685800"/>
            <a:ext cx="8442325" cy="6248400"/>
          </a:xfrm>
        </p:spPr>
        <p:txBody>
          <a:bodyPr lIns="0" tIns="0" rIns="0" bIns="0" anchor="t"/>
          <a:lstStyle/>
          <a:p>
            <a:pPr algn="l"/>
            <a:r>
              <a:rPr lang="en-US" sz="3600" b="1" smtClean="0"/>
              <a:t>			</a:t>
            </a:r>
            <a:br>
              <a:rPr lang="en-US" sz="3600" b="1" smtClean="0"/>
            </a:br>
            <a:r>
              <a:rPr lang="en-US" sz="3600" b="1" smtClean="0"/>
              <a:t>	</a:t>
            </a:r>
            <a:r>
              <a:rPr lang="en-US" sz="4000" b="1" smtClean="0"/>
              <a:t>Other Processing Tools</a:t>
            </a:r>
            <a:br>
              <a:rPr lang="en-US" sz="4000" b="1" smtClean="0"/>
            </a:br>
            <a:r>
              <a:rPr lang="en-US" sz="4000" b="1" smtClean="0"/>
              <a:t/>
            </a:r>
            <a:br>
              <a:rPr lang="en-US" sz="4000" b="1" smtClean="0"/>
            </a:br>
            <a:r>
              <a:rPr lang="en-US" sz="3200" b="1" smtClean="0"/>
              <a:t> - Spectral Shaping Deconvolution</a:t>
            </a:r>
            <a:br>
              <a:rPr lang="en-US" sz="3200" b="1" smtClean="0"/>
            </a:br>
            <a:r>
              <a:rPr lang="en-US" sz="3200" b="1" smtClean="0"/>
              <a:t> - Energy Envelope Scaling</a:t>
            </a:r>
            <a:br>
              <a:rPr lang="en-US" sz="3200" b="1" smtClean="0"/>
            </a:br>
            <a:r>
              <a:rPr lang="en-US" sz="3200" b="1" smtClean="0"/>
              <a:t> - Offset – Time Scaling</a:t>
            </a:r>
            <a:r>
              <a:rPr lang="en-US" sz="4000" smtClean="0"/>
              <a:t/>
            </a:r>
            <a:br>
              <a:rPr lang="en-US" sz="4000" smtClean="0"/>
            </a:br>
            <a:r>
              <a:rPr lang="en-US" sz="3200" b="1" smtClean="0"/>
              <a:t/>
            </a:r>
            <a:br>
              <a:rPr lang="en-US" sz="3200" b="1" smtClean="0"/>
            </a:br>
            <a:r>
              <a:rPr lang="en-US" sz="3200" smtClean="0"/>
              <a:t/>
            </a:r>
            <a:br>
              <a:rPr lang="en-US" sz="3200" smtClean="0"/>
            </a:br>
            <a:endParaRPr lang="en-US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ChangeArrowheads="1"/>
          </p:cNvSpPr>
          <p:nvPr>
            <p:ph type="ctrTitle"/>
          </p:nvPr>
        </p:nvSpPr>
        <p:spPr>
          <a:xfrm>
            <a:off x="889000" y="685800"/>
            <a:ext cx="8442325" cy="6248400"/>
          </a:xfrm>
        </p:spPr>
        <p:txBody>
          <a:bodyPr lIns="0" tIns="0" rIns="0" bIns="0" anchor="t"/>
          <a:lstStyle/>
          <a:p>
            <a:pPr algn="l"/>
            <a:r>
              <a:rPr lang="en-US" sz="3600" b="1" smtClean="0"/>
              <a:t>			</a:t>
            </a:r>
            <a:br>
              <a:rPr lang="en-US" sz="3600" b="1" smtClean="0"/>
            </a:br>
            <a:r>
              <a:rPr lang="en-US" sz="3600" b="1" smtClean="0"/>
              <a:t>		</a:t>
            </a:r>
            <a:r>
              <a:rPr lang="en-US" sz="4000" b="1" smtClean="0"/>
              <a:t>Productivity Tools </a:t>
            </a:r>
            <a:br>
              <a:rPr lang="en-US" sz="4000" b="1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3200" smtClean="0"/>
              <a:t> - </a:t>
            </a:r>
            <a:r>
              <a:rPr lang="en-US" sz="3200" b="1" smtClean="0"/>
              <a:t>3D Partial Extractions (Extract)</a:t>
            </a:r>
            <a:r>
              <a:rPr lang="en-US" sz="3200" smtClean="0"/>
              <a:t>  </a:t>
            </a:r>
            <a:br>
              <a:rPr lang="en-US" sz="3200" smtClean="0"/>
            </a:br>
            <a:r>
              <a:rPr lang="en-US" sz="3200" smtClean="0"/>
              <a:t> - </a:t>
            </a:r>
            <a:r>
              <a:rPr lang="en-US" sz="3200" b="1" smtClean="0"/>
              <a:t>Time Slice/Un-Slice</a:t>
            </a:r>
            <a:r>
              <a:rPr lang="en-US" sz="3200" smtClean="0"/>
              <a:t> </a:t>
            </a:r>
            <a:r>
              <a:rPr lang="en-US" sz="3200" b="1" smtClean="0"/>
              <a:t> </a:t>
            </a:r>
            <a:r>
              <a:rPr lang="en-US" sz="3200" smtClean="0"/>
              <a:t>  </a:t>
            </a:r>
            <a:br>
              <a:rPr lang="en-US" sz="3200" smtClean="0"/>
            </a:br>
            <a:r>
              <a:rPr lang="en-US" sz="3200" smtClean="0"/>
              <a:t> - </a:t>
            </a:r>
            <a:r>
              <a:rPr lang="en-US" sz="3200" b="1" smtClean="0"/>
              <a:t>Trace Killer</a:t>
            </a:r>
            <a:r>
              <a:rPr lang="en-US" sz="3200" smtClean="0"/>
              <a:t>  </a:t>
            </a:r>
            <a:br>
              <a:rPr lang="en-US" sz="3200" smtClean="0"/>
            </a:br>
            <a:r>
              <a:rPr lang="en-US" sz="3200" smtClean="0"/>
              <a:t> - </a:t>
            </a:r>
            <a:r>
              <a:rPr lang="en-US" sz="3200" b="1" smtClean="0"/>
              <a:t>Hole Extraction</a:t>
            </a:r>
            <a:r>
              <a:rPr lang="en-US" sz="3200" smtClean="0"/>
              <a:t>  </a:t>
            </a:r>
            <a:br>
              <a:rPr lang="en-US" sz="3200" smtClean="0"/>
            </a:br>
            <a:r>
              <a:rPr lang="en-US" sz="3200" smtClean="0"/>
              <a:t> - </a:t>
            </a:r>
            <a:r>
              <a:rPr lang="en-US" sz="3200" b="1" smtClean="0"/>
              <a:t>Common Offset Display</a:t>
            </a:r>
            <a:r>
              <a:rPr lang="en-US" sz="3200" smtClean="0"/>
              <a:t>  </a:t>
            </a:r>
            <a:br>
              <a:rPr lang="en-US" sz="3200" smtClean="0"/>
            </a:br>
            <a:r>
              <a:rPr lang="en-US" sz="3200" smtClean="0"/>
              <a:t> - </a:t>
            </a:r>
            <a:r>
              <a:rPr lang="en-US" sz="3200" b="1" smtClean="0"/>
              <a:t>Vertical  Stack</a:t>
            </a:r>
            <a:br>
              <a:rPr lang="en-US" sz="3200" b="1" smtClean="0"/>
            </a:br>
            <a:r>
              <a:rPr lang="en-US" sz="3200" smtClean="0"/>
              <a:t/>
            </a:r>
            <a:br>
              <a:rPr lang="en-US" sz="3200" smtClean="0"/>
            </a:br>
            <a:endParaRPr lang="en-US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ChangeArrowheads="1"/>
          </p:cNvSpPr>
          <p:nvPr>
            <p:ph type="ctrTitle"/>
          </p:nvPr>
        </p:nvSpPr>
        <p:spPr>
          <a:xfrm>
            <a:off x="889000" y="685800"/>
            <a:ext cx="8442325" cy="6248400"/>
          </a:xfrm>
        </p:spPr>
        <p:txBody>
          <a:bodyPr lIns="0" tIns="0" rIns="0" bIns="0" anchor="t"/>
          <a:lstStyle/>
          <a:p>
            <a:pPr algn="l"/>
            <a:r>
              <a:rPr lang="en-US" sz="3600" b="1" dirty="0" smtClean="0"/>
              <a:t>			</a:t>
            </a:r>
            <a:br>
              <a:rPr lang="en-US" sz="3600" b="1" dirty="0" smtClean="0"/>
            </a:br>
            <a:r>
              <a:rPr lang="en-US" sz="3600" b="1" dirty="0" smtClean="0"/>
              <a:t>		</a:t>
            </a:r>
            <a:r>
              <a:rPr lang="en-US" sz="4000" b="1" dirty="0" smtClean="0"/>
              <a:t>Productivity Tools cont’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 - </a:t>
            </a:r>
            <a:r>
              <a:rPr lang="en-US" sz="3200" b="1" dirty="0" smtClean="0"/>
              <a:t>Primary/Secondary Exchange</a:t>
            </a:r>
            <a:r>
              <a:rPr lang="en-US" sz="3200" dirty="0" smtClean="0"/>
              <a:t>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 - </a:t>
            </a:r>
            <a:r>
              <a:rPr lang="en-US" sz="3200" b="1" dirty="0" smtClean="0"/>
              <a:t>Rolling </a:t>
            </a:r>
            <a:r>
              <a:rPr lang="en-US" sz="3200" b="1" dirty="0" err="1" smtClean="0"/>
              <a:t>Supergather</a:t>
            </a:r>
            <a:r>
              <a:rPr lang="en-US" sz="3200" b="1" dirty="0" smtClean="0"/>
              <a:t> </a:t>
            </a:r>
            <a:r>
              <a:rPr lang="en-US" sz="3200" b="1" dirty="0" smtClean="0"/>
              <a:t>Create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 - </a:t>
            </a:r>
            <a:r>
              <a:rPr lang="en-US" sz="3200" b="1" dirty="0" smtClean="0"/>
              <a:t>Tape Copy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 - </a:t>
            </a:r>
            <a:r>
              <a:rPr lang="en-US" sz="3200" b="1" dirty="0" smtClean="0"/>
              <a:t>ASCII XY to Z Header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 - </a:t>
            </a:r>
            <a:r>
              <a:rPr lang="en-US" sz="3200" b="1" dirty="0" smtClean="0"/>
              <a:t>Trace Time Merge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ChangeArrowheads="1"/>
          </p:cNvSpPr>
          <p:nvPr>
            <p:ph type="ctrTitle"/>
          </p:nvPr>
        </p:nvSpPr>
        <p:spPr>
          <a:xfrm>
            <a:off x="889000" y="685800"/>
            <a:ext cx="8442325" cy="6248400"/>
          </a:xfrm>
        </p:spPr>
        <p:txBody>
          <a:bodyPr lIns="0" tIns="0" rIns="0" bIns="0" anchor="t"/>
          <a:lstStyle/>
          <a:p>
            <a:pPr algn="l"/>
            <a:r>
              <a:rPr lang="en-US" sz="3600" b="1" smtClean="0"/>
              <a:t>		</a:t>
            </a:r>
            <a:r>
              <a:rPr lang="en-US" sz="4000" b="1" smtClean="0"/>
              <a:t>Data Analysis Tools</a:t>
            </a:r>
            <a:r>
              <a:rPr lang="en-US" sz="3600" b="1" smtClean="0"/>
              <a:t/>
            </a:r>
            <a:br>
              <a:rPr lang="en-US" sz="3600" b="1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3200" b="1" smtClean="0"/>
              <a:t>Seismic Display</a:t>
            </a:r>
            <a:br>
              <a:rPr lang="en-US" sz="3200" b="1" smtClean="0"/>
            </a:br>
            <a:r>
              <a:rPr lang="en-US" sz="3200" smtClean="0"/>
              <a:t> </a:t>
            </a:r>
            <a:br>
              <a:rPr lang="en-US" sz="3200" smtClean="0"/>
            </a:br>
            <a:r>
              <a:rPr lang="en-US" sz="3200" smtClean="0"/>
              <a:t>CVS Velocity Analysis</a:t>
            </a:r>
            <a:br>
              <a:rPr lang="en-US" sz="3200" smtClean="0"/>
            </a:br>
            <a:r>
              <a:rPr lang="en-US" sz="3200" smtClean="0"/>
              <a:t>Semblance Velocity Analysis w/Interactive ETA Velocity Analysis</a:t>
            </a:r>
            <a:br>
              <a:rPr lang="en-US" sz="3200" smtClean="0"/>
            </a:br>
            <a:r>
              <a:rPr lang="en-US" sz="3200" smtClean="0"/>
              <a:t>Spectral Analysis</a:t>
            </a:r>
            <a:br>
              <a:rPr lang="en-US" sz="3200" smtClean="0"/>
            </a:br>
            <a:r>
              <a:rPr lang="en-US" sz="3200" smtClean="0"/>
              <a:t>Trace Header Viewing</a:t>
            </a:r>
            <a:br>
              <a:rPr lang="en-US" sz="3200" smtClean="0"/>
            </a:br>
            <a:r>
              <a:rPr lang="en-US" sz="3200" smtClean="0"/>
              <a:t>SeisSpace Horizon, Gate and Mute </a:t>
            </a:r>
            <a:br>
              <a:rPr lang="en-US" sz="3200" smtClean="0"/>
            </a:br>
            <a:r>
              <a:rPr lang="en-US" sz="3200" smtClean="0"/>
              <a:t>First Break Picking</a:t>
            </a:r>
            <a:br>
              <a:rPr lang="en-US" sz="3200" smtClean="0"/>
            </a:br>
            <a:r>
              <a:rPr lang="en-US" sz="3200" smtClean="0"/>
              <a:t>ProMAX Tables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/>
          <p:cNvSpPr txBox="1">
            <a:spLocks noChangeArrowheads="1"/>
          </p:cNvSpPr>
          <p:nvPr/>
        </p:nvSpPr>
        <p:spPr bwMode="auto">
          <a:xfrm>
            <a:off x="2482850" y="7010400"/>
            <a:ext cx="59277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700">
                <a:solidFill>
                  <a:srgbClr val="000000"/>
                </a:solidFill>
                <a:latin typeface="Arial" charset="0"/>
              </a:rPr>
              <a:t>HiRes Stack - Marcellus Shale</a:t>
            </a:r>
            <a:endParaRPr lang="en-US"/>
          </a:p>
          <a:p>
            <a:pPr>
              <a:lnSpc>
                <a:spcPct val="95000"/>
              </a:lnSpc>
            </a:pPr>
            <a:endParaRPr lang="en-US" sz="27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123" name="Picture 5" descr="Hi Res Marcellus Shal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7600" y="457200"/>
            <a:ext cx="8007350" cy="599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Grp="1" noChangeArrowheads="1"/>
          </p:cNvSpPr>
          <p:nvPr>
            <p:ph type="ctrTitle"/>
          </p:nvPr>
        </p:nvSpPr>
        <p:spPr>
          <a:xfrm>
            <a:off x="889000" y="685800"/>
            <a:ext cx="8442325" cy="6248400"/>
          </a:xfrm>
        </p:spPr>
        <p:txBody>
          <a:bodyPr lIns="0" tIns="0" rIns="0" bIns="0" anchor="t"/>
          <a:lstStyle/>
          <a:p>
            <a:pPr algn="l"/>
            <a:r>
              <a:rPr lang="en-US" sz="3600" b="1" smtClean="0"/>
              <a:t>		</a:t>
            </a:r>
            <a:r>
              <a:rPr lang="en-US" sz="4000" b="1" smtClean="0"/>
              <a:t>Data Analysis Tools cont’</a:t>
            </a:r>
            <a:r>
              <a:rPr lang="en-US" sz="3600" b="1" smtClean="0"/>
              <a:t/>
            </a:r>
            <a:br>
              <a:rPr lang="en-US" sz="3600" b="1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3200" b="1" smtClean="0"/>
              <a:t>Seismic Display</a:t>
            </a:r>
            <a:br>
              <a:rPr lang="en-US" sz="3200" b="1" smtClean="0"/>
            </a:br>
            <a:r>
              <a:rPr lang="en-US" sz="3200" b="1" smtClean="0"/>
              <a:t/>
            </a:r>
            <a:br>
              <a:rPr lang="en-US" sz="3200" b="1" smtClean="0"/>
            </a:br>
            <a:r>
              <a:rPr lang="en-US" sz="3200" smtClean="0"/>
              <a:t>Geometry Building</a:t>
            </a:r>
            <a:br>
              <a:rPr lang="en-US" sz="3200" smtClean="0"/>
            </a:br>
            <a:r>
              <a:rPr lang="en-US" sz="3200" smtClean="0"/>
              <a:t>Phase and Bandpass Filter</a:t>
            </a:r>
            <a:br>
              <a:rPr lang="en-US" sz="3200" smtClean="0"/>
            </a:br>
            <a:r>
              <a:rPr lang="en-US" sz="3200" smtClean="0"/>
              <a:t>AGC Tests</a:t>
            </a:r>
            <a:br>
              <a:rPr lang="en-US" sz="3200" smtClean="0"/>
            </a:br>
            <a:r>
              <a:rPr lang="en-US" sz="3200" smtClean="0"/>
              <a:t>Time Slices</a:t>
            </a:r>
            <a:br>
              <a:rPr lang="en-US" sz="3200" smtClean="0"/>
            </a:br>
            <a:r>
              <a:rPr lang="en-US" sz="3200" smtClean="0"/>
              <a:t>Geometry loading, viewing and editing</a:t>
            </a:r>
            <a:br>
              <a:rPr lang="en-US" sz="3200" smtClean="0"/>
            </a:br>
            <a:r>
              <a:rPr lang="en-US" sz="3200" smtClean="0"/>
              <a:t>Linear and normal moveout</a:t>
            </a:r>
            <a:br>
              <a:rPr lang="en-US" sz="3200" smtClean="0"/>
            </a:br>
            <a:r>
              <a:rPr lang="en-US" sz="3200" smtClean="0"/>
              <a:t>Image storage and more…</a:t>
            </a:r>
            <a:br>
              <a:rPr lang="en-US" sz="3200" smtClean="0"/>
            </a:br>
            <a:endParaRPr lang="en-US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ChangeArrowheads="1"/>
          </p:cNvSpPr>
          <p:nvPr>
            <p:ph type="ctrTitle"/>
          </p:nvPr>
        </p:nvSpPr>
        <p:spPr>
          <a:xfrm>
            <a:off x="889000" y="685800"/>
            <a:ext cx="8442325" cy="6248400"/>
          </a:xfrm>
        </p:spPr>
        <p:txBody>
          <a:bodyPr lIns="0" tIns="0" rIns="0" bIns="0" anchor="t"/>
          <a:lstStyle/>
          <a:p>
            <a:pPr algn="l"/>
            <a:r>
              <a:rPr lang="en-US" sz="3600" b="1" smtClean="0"/>
              <a:t>		</a:t>
            </a:r>
            <a:r>
              <a:rPr lang="en-US" sz="4000" b="1" smtClean="0"/>
              <a:t>Data Analysis Tools cont’</a:t>
            </a:r>
            <a:r>
              <a:rPr lang="en-US" sz="3600" b="1" smtClean="0"/>
              <a:t/>
            </a:r>
            <a:br>
              <a:rPr lang="en-US" sz="3600" b="1" smtClean="0"/>
            </a:br>
            <a:r>
              <a:rPr lang="en-US" sz="3600" b="1" smtClean="0"/>
              <a:t/>
            </a:r>
            <a:br>
              <a:rPr lang="en-US" sz="3600" b="1" smtClean="0"/>
            </a:br>
            <a:r>
              <a:rPr lang="en-US" sz="3600" b="1" smtClean="0"/>
              <a:t> - </a:t>
            </a:r>
            <a:r>
              <a:rPr lang="en-US" sz="4000" b="1" smtClean="0"/>
              <a:t>Mapper</a:t>
            </a:r>
            <a:r>
              <a:rPr lang="en-US" sz="4000" smtClean="0"/>
              <a:t>  </a:t>
            </a:r>
            <a:br>
              <a:rPr lang="en-US" sz="4000" smtClean="0"/>
            </a:br>
            <a:r>
              <a:rPr lang="en-US" sz="4000" smtClean="0"/>
              <a:t> - </a:t>
            </a:r>
            <a:r>
              <a:rPr lang="en-US" sz="4000" b="1" smtClean="0"/>
              <a:t>Seismic Standalone</a:t>
            </a: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> - </a:t>
            </a:r>
            <a:r>
              <a:rPr lang="en-US" sz="4000" b="1" smtClean="0"/>
              <a:t>Seismic Input Display </a:t>
            </a:r>
            <a:br>
              <a:rPr lang="en-US" sz="4000" b="1" smtClean="0"/>
            </a:br>
            <a:r>
              <a:rPr lang="en-US" sz="4000" b="1" smtClean="0"/>
              <a:t/>
            </a:r>
            <a:br>
              <a:rPr lang="en-US" sz="4000" b="1" smtClean="0"/>
            </a:br>
            <a:r>
              <a:rPr lang="en-US" sz="4000" b="1" smtClean="0"/>
              <a:t>See details on all of the above at:</a:t>
            </a:r>
            <a:br>
              <a:rPr lang="en-US" sz="4000" b="1" smtClean="0"/>
            </a:br>
            <a:r>
              <a:rPr lang="en-US" sz="4000" b="1" u="sng" smtClean="0">
                <a:hlinkClick r:id="rId2"/>
              </a:rPr>
              <a:t>www.crestoneseismic.com</a:t>
            </a:r>
            <a:r>
              <a:rPr lang="en-US" sz="4000" b="1" smtClean="0"/>
              <a:t>	</a:t>
            </a: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r>
              <a:rPr lang="en-US" sz="3200" smtClean="0"/>
              <a:t/>
            </a:r>
            <a:br>
              <a:rPr lang="en-US" sz="3200" smtClean="0"/>
            </a:br>
            <a:endParaRPr lang="en-US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1873250" y="6908800"/>
            <a:ext cx="60102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700">
                <a:solidFill>
                  <a:srgbClr val="000000"/>
                </a:solidFill>
                <a:latin typeface="Arial" charset="0"/>
              </a:rPr>
              <a:t>3D Wavenumber Noise Reduction</a:t>
            </a:r>
          </a:p>
        </p:txBody>
      </p:sp>
      <p:pic>
        <p:nvPicPr>
          <p:cNvPr id="6147" name="Picture 5" descr="3d wavenumber noise reduct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9000" y="457200"/>
            <a:ext cx="8488363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2279650" y="6705600"/>
            <a:ext cx="69151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700">
                <a:solidFill>
                  <a:srgbClr val="000000"/>
                </a:solidFill>
                <a:latin typeface="Arial" charset="0"/>
              </a:rPr>
              <a:t>3D Wavenumber Noise Reduction</a:t>
            </a:r>
          </a:p>
        </p:txBody>
      </p:sp>
      <p:pic>
        <p:nvPicPr>
          <p:cNvPr id="7171" name="Picture 5" descr="3D wavenumber Noise reduction plo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438" y="1524000"/>
            <a:ext cx="8970962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/>
          <p:cNvSpPr txBox="1">
            <a:spLocks noChangeArrowheads="1"/>
          </p:cNvSpPr>
          <p:nvPr/>
        </p:nvSpPr>
        <p:spPr bwMode="auto">
          <a:xfrm>
            <a:off x="3905250" y="6604000"/>
            <a:ext cx="61102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700">
                <a:solidFill>
                  <a:srgbClr val="000000"/>
                </a:solidFill>
                <a:latin typeface="Arial" charset="0"/>
              </a:rPr>
              <a:t>Ring Removal</a:t>
            </a:r>
          </a:p>
        </p:txBody>
      </p:sp>
      <p:pic>
        <p:nvPicPr>
          <p:cNvPr id="8195" name="Picture 5" descr="Ring Remova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200" y="838200"/>
            <a:ext cx="8913813" cy="528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400" y="204788"/>
            <a:ext cx="9283700" cy="660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3092450" y="7010400"/>
            <a:ext cx="4208463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700">
                <a:solidFill>
                  <a:srgbClr val="000000"/>
                </a:solidFill>
                <a:latin typeface="Arial" charset="0"/>
              </a:rPr>
              <a:t>TFD Noise Removal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6"/>
          <p:cNvSpPr txBox="1">
            <a:spLocks noChangeArrowheads="1"/>
          </p:cNvSpPr>
          <p:nvPr/>
        </p:nvSpPr>
        <p:spPr bwMode="auto">
          <a:xfrm>
            <a:off x="958850" y="7112000"/>
            <a:ext cx="8172450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700">
                <a:solidFill>
                  <a:srgbClr val="000000"/>
                </a:solidFill>
                <a:latin typeface="Arial" charset="0"/>
              </a:rPr>
              <a:t>Low Frequency Kx Ky Noise Removal - Crosspreads</a:t>
            </a:r>
            <a:endParaRPr lang="en-US"/>
          </a:p>
          <a:p>
            <a:pPr>
              <a:lnSpc>
                <a:spcPct val="95000"/>
              </a:lnSpc>
            </a:pPr>
            <a:endParaRPr lang="en-US" sz="27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243" name="Picture 6" descr="Low Freq Kx Ky Noise removal - befor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800" y="685800"/>
            <a:ext cx="3879850" cy="530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7" descr="Low Freq Kx Ky Noise removal afte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2400" y="727075"/>
            <a:ext cx="4038600" cy="528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1197</TotalTime>
  <Words>133</Words>
  <Application>Microsoft Office PowerPoint</Application>
  <PresentationFormat>Custom</PresentationFormat>
  <Paragraphs>44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Times New Roman</vt:lpstr>
      <vt:lpstr>Arial</vt:lpstr>
      <vt:lpstr>Calibri</vt:lpstr>
      <vt:lpstr>Default Design</vt:lpstr>
      <vt:lpstr>Crestone Seismic Software Toolkit 2013  www.crestoneseismic.com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Stack before VELRESA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   Velocity Analysis   - Azimuthal Velocity Residual Analysis (Velresa)   - VAZ Tool   - CVS Velocity Analysis (found in Seismic Display)  - Semblance Velocity Analysis w/Interactive -     ETA Velocity Analysis   - Normal Moveout   - Block Move-Out (Blockem)  - Paint CVS Stack   - Wavelet Stretch Compensation (Stretcomp)   - Velocity Profile </vt:lpstr>
      <vt:lpstr>    Frequency Enhancement   - 3D High Frequency Enhancement (Homer)  - Hi Res RHO Filter (RHO)   </vt:lpstr>
      <vt:lpstr>   Seismic Attributes    - 3D Volumetric Curvature (Curvy)    - Azimuthal Velocity Residual Analysis  (Velresa)   - VAZ Tool   - Spectral Decomposition  - Spectral Decomposition Scaling</vt:lpstr>
      <vt:lpstr>     Noise Reduction  - 3D Wavenumber Noise Suppression (Wavy)   - Dip/Azimuth Semblance and Enhancement  Filter (Dazzle)                               - TFD Noise Removal (TFDNoise).  - Low Frequency Kx-Ky Filter (Freqxy)   - Multi-Channel Adaptive Subtraction  (Subtract)   - Ring Removal (Ringy)   - Smoothing/Edge Filters   - FXY Interpolation</vt:lpstr>
      <vt:lpstr>     Other Processing Tools   - Spectral Shaping Deconvolution  - Energy Envelope Scaling  - Offset – Time Scaling   </vt:lpstr>
      <vt:lpstr>      Productivity Tools    - 3D Partial Extractions (Extract)    - Time Slice/Un-Slice      - Trace Killer    - Hole Extraction    - Common Offset Display    - Vertical  Stack  </vt:lpstr>
      <vt:lpstr>      Productivity Tools cont’   - Primary/Secondary Exchange   - Rolling Supergather Create  - Tape Copy  - ASCII XY to Z Header   - Trace Time Merge      </vt:lpstr>
      <vt:lpstr>  Data Analysis Tools  Seismic Display   CVS Velocity Analysis Semblance Velocity Analysis w/Interactive ETA Velocity Analysis Spectral Analysis Trace Header Viewing SeisSpace Horizon, Gate and Mute  First Break Picking ProMAX Tables</vt:lpstr>
      <vt:lpstr>  Data Analysis Tools cont’  Seismic Display  Geometry Building Phase and Bandpass Filter AGC Tests Time Slices Geometry loading, viewing and editing Linear and normal moveout Image storage and more… </vt:lpstr>
      <vt:lpstr>  Data Analysis Tools cont’   - Mapper    - Seismic Standalone  - Seismic Input Display   See details on all of the above at: www.crestoneseismic.com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</dc:creator>
  <cp:lastModifiedBy>Denny OBrien</cp:lastModifiedBy>
  <cp:revision>23</cp:revision>
  <dcterms:created xsi:type="dcterms:W3CDTF">2004-05-06T09:28:21Z</dcterms:created>
  <dcterms:modified xsi:type="dcterms:W3CDTF">2013-12-20T20:07:39Z</dcterms:modified>
</cp:coreProperties>
</file>